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54"/>
    <p:restoredTop sz="94694"/>
  </p:normalViewPr>
  <p:slideViewPr>
    <p:cSldViewPr snapToGrid="0">
      <p:cViewPr varScale="1">
        <p:scale>
          <a:sx n="41" d="100"/>
          <a:sy n="41" d="100"/>
        </p:scale>
        <p:origin x="224" y="2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Noah Lane Garza</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Recording Jun 22, 2024 at 9:50:35 AM">
            <a:hlinkClick r:id="" action="ppaction://media"/>
            <a:extLst>
              <a:ext uri="{FF2B5EF4-FFF2-40B4-BE49-F238E27FC236}">
                <a16:creationId xmlns:a16="http://schemas.microsoft.com/office/drawing/2014/main" id="{FABE403F-55E7-F829-08D8-5876B66D753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17582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DevSecOps pipeline integrates security practices throughout the software development lifecycle to ensure continuous delivery of secure and reliable software.</a:t>
            </a:r>
          </a:p>
          <a:p>
            <a:pPr marL="685800" lvl="1" indent="-228600" algn="l" rtl="0">
              <a:lnSpc>
                <a:spcPct val="90000"/>
              </a:lnSpc>
              <a:spcBef>
                <a:spcPts val="0"/>
              </a:spcBef>
              <a:spcAft>
                <a:spcPts val="0"/>
              </a:spcAft>
              <a:buClr>
                <a:schemeClr val="lt1"/>
              </a:buClr>
              <a:buSzPts val="2000"/>
              <a:buChar char="•"/>
            </a:pPr>
            <a:endParaRPr lang="en-US" dirty="0"/>
          </a:p>
          <a:p>
            <a:pPr marL="457200" lvl="1" indent="0" algn="l" rtl="0">
              <a:lnSpc>
                <a:spcPct val="90000"/>
              </a:lnSpc>
              <a:spcBef>
                <a:spcPts val="0"/>
              </a:spcBef>
              <a:spcAft>
                <a:spcPts val="0"/>
              </a:spcAft>
              <a:buClr>
                <a:schemeClr val="lt1"/>
              </a:buClr>
              <a:buSzPts val="2000"/>
              <a:buNone/>
            </a:pPr>
            <a:endParaRPr lang="en-US" dirty="0"/>
          </a:p>
          <a:p>
            <a:pPr marL="685800" lvl="1" indent="-228600" algn="l" rtl="0">
              <a:lnSpc>
                <a:spcPct val="90000"/>
              </a:lnSpc>
              <a:spcBef>
                <a:spcPts val="0"/>
              </a:spcBef>
              <a:spcAft>
                <a:spcPts val="0"/>
              </a:spcAft>
              <a:buClr>
                <a:schemeClr val="lt1"/>
              </a:buClr>
              <a:buSzPts val="2000"/>
              <a:buChar char="•"/>
            </a:pPr>
            <a:r>
              <a:rPr lang="en-US" sz="1600" dirty="0"/>
              <a:t>SAST</a:t>
            </a:r>
          </a:p>
          <a:p>
            <a:pPr marL="685800" lvl="1" indent="-228600" algn="l" rtl="0">
              <a:lnSpc>
                <a:spcPct val="90000"/>
              </a:lnSpc>
              <a:spcBef>
                <a:spcPts val="500"/>
              </a:spcBef>
              <a:spcAft>
                <a:spcPts val="0"/>
              </a:spcAft>
              <a:buClr>
                <a:schemeClr val="lt1"/>
              </a:buClr>
              <a:buSzPts val="2000"/>
              <a:buChar char="•"/>
            </a:pPr>
            <a:r>
              <a:rPr lang="en-US" sz="1600" dirty="0"/>
              <a:t>DAST</a:t>
            </a:r>
          </a:p>
          <a:p>
            <a:pPr marL="685800" lvl="1" indent="-228600" algn="l" rtl="0">
              <a:lnSpc>
                <a:spcPct val="90000"/>
              </a:lnSpc>
              <a:spcBef>
                <a:spcPts val="500"/>
              </a:spcBef>
              <a:spcAft>
                <a:spcPts val="0"/>
              </a:spcAft>
              <a:buClr>
                <a:schemeClr val="lt1"/>
              </a:buClr>
              <a:buSzPts val="2000"/>
              <a:buChar char="•"/>
            </a:pPr>
            <a:r>
              <a:rPr lang="en-US" sz="1600" dirty="0"/>
              <a:t>RASP</a:t>
            </a:r>
          </a:p>
          <a:p>
            <a:pPr marL="685800" lvl="1" indent="-228600" algn="l" rtl="0">
              <a:lnSpc>
                <a:spcPct val="90000"/>
              </a:lnSpc>
              <a:spcBef>
                <a:spcPts val="500"/>
              </a:spcBef>
              <a:spcAft>
                <a:spcPts val="0"/>
              </a:spcAft>
              <a:buClr>
                <a:schemeClr val="lt1"/>
              </a:buClr>
              <a:buSzPts val="2000"/>
              <a:buChar char="•"/>
            </a:pPr>
            <a:r>
              <a:rPr lang="en-US" sz="1600" dirty="0"/>
              <a:t>GitLab</a:t>
            </a:r>
          </a:p>
          <a:p>
            <a:pPr marL="685800" lvl="1" indent="-228600" algn="l" rtl="0">
              <a:lnSpc>
                <a:spcPct val="90000"/>
              </a:lnSpc>
              <a:spcBef>
                <a:spcPts val="500"/>
              </a:spcBef>
              <a:spcAft>
                <a:spcPts val="0"/>
              </a:spcAft>
              <a:buClr>
                <a:schemeClr val="lt1"/>
              </a:buClr>
              <a:buSzPts val="2000"/>
              <a:buChar char="•"/>
            </a:pPr>
            <a:r>
              <a:rPr lang="en-US" sz="1600" dirty="0"/>
              <a:t>Aqualab</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Jun 22, 2024 at 11:16:32 AM">
            <a:hlinkClick r:id="" action="ppaction://media"/>
            <a:extLst>
              <a:ext uri="{FF2B5EF4-FFF2-40B4-BE49-F238E27FC236}">
                <a16:creationId xmlns:a16="http://schemas.microsoft.com/office/drawing/2014/main" id="{987D08BE-0238-1C2C-0045-9027873DB80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12342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Problems- Security Vulnerabilities, Compliance Risk, Customer Trust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Solution- Implement Secure Coding practices, Training and Awareness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Risks and Benefits – Immediate improvement  in software security but the investment in tools and potential disruption of current development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Jun 22, 2024 at 11:30:02 AM">
            <a:hlinkClick r:id="" action="ppaction://media"/>
            <a:extLst>
              <a:ext uri="{FF2B5EF4-FFF2-40B4-BE49-F238E27FC236}">
                <a16:creationId xmlns:a16="http://schemas.microsoft.com/office/drawing/2014/main" id="{56A489FB-40E5-6F2D-E5E8-78E1643CB3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042" y="6045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spcBef>
                <a:spcPts val="0"/>
              </a:spcBef>
            </a:pPr>
            <a:endParaRPr lang="en-US" sz="1400" dirty="0"/>
          </a:p>
          <a:p>
            <a:pPr marL="914400" lvl="2" indent="0">
              <a:spcBef>
                <a:spcPts val="0"/>
              </a:spcBef>
              <a:buNone/>
            </a:pPr>
            <a:r>
              <a:rPr lang="en-US" sz="2200" i="1" dirty="0"/>
              <a:t>GAPS</a:t>
            </a:r>
          </a:p>
          <a:p>
            <a:pPr marL="1143000" lvl="2" indent="-228600">
              <a:spcBef>
                <a:spcPts val="0"/>
              </a:spcBef>
            </a:pPr>
            <a:r>
              <a:rPr lang="en-US" sz="1400" b="1" u="sng" dirty="0"/>
              <a:t>Lack of Emphasis on Application Security: </a:t>
            </a:r>
            <a:r>
              <a:rPr lang="en-US" sz="1400" dirty="0"/>
              <a:t>Insufficient measures for secure coding and vulnerability assessments, exposing applications to risks like SQL injection and XSS.</a:t>
            </a:r>
          </a:p>
          <a:p>
            <a:pPr marL="1143000" lvl="2" indent="-228600">
              <a:spcBef>
                <a:spcPts val="0"/>
              </a:spcBef>
            </a:pPr>
            <a:endParaRPr lang="en-US" sz="1400" dirty="0"/>
          </a:p>
          <a:p>
            <a:pPr marL="914400" lvl="2" indent="0">
              <a:spcBef>
                <a:spcPts val="0"/>
              </a:spcBef>
              <a:buNone/>
            </a:pPr>
            <a:r>
              <a:rPr lang="en-US" sz="1400" dirty="0"/>
              <a:t>(Real-World Example): The Equifax data breach in 2017 was caused by a vulnerability in Apache Struts, which was exploited through an unpatched system. This incident underscores the critical importance of robust secure coding practices and continuous vulnerability assessments to prevent similar breaches.</a:t>
            </a:r>
          </a:p>
          <a:p>
            <a:pPr marL="1143000" lvl="2" indent="-228600">
              <a:spcBef>
                <a:spcPts val="0"/>
              </a:spcBef>
            </a:pPr>
            <a:endParaRPr lang="en-US" sz="1400" dirty="0"/>
          </a:p>
          <a:p>
            <a:pPr marL="1143000" lvl="2" indent="-228600">
              <a:spcBef>
                <a:spcPts val="0"/>
              </a:spcBef>
            </a:pPr>
            <a:r>
              <a:rPr lang="en-US" sz="1400" b="1" u="sng" dirty="0"/>
              <a:t>Weak Incident Response Plan</a:t>
            </a:r>
            <a:r>
              <a:rPr lang="en-US" sz="1400" dirty="0"/>
              <a:t>: Inadequate procedures and training for incident response, potentially delaying mitigation efforts during security incidents.</a:t>
            </a:r>
          </a:p>
          <a:p>
            <a:pPr marL="1143000" lvl="2" indent="-228600">
              <a:spcBef>
                <a:spcPts val="0"/>
              </a:spcBef>
            </a:pPr>
            <a:endParaRPr lang="en-US" sz="1400" dirty="0"/>
          </a:p>
          <a:p>
            <a:pPr marL="914400" lvl="2" indent="0">
              <a:spcBef>
                <a:spcPts val="0"/>
              </a:spcBef>
              <a:buNone/>
            </a:pPr>
            <a:r>
              <a:rPr lang="en-US" sz="1400" dirty="0"/>
              <a:t>(Real-World Example) During the WannaCry ransomware attack in 2017, organizations with weak incident response capabilities struggled to contain and mitigate the spread of the ransomware, resulting in widespread disruptions and financial losses. This highlights the necessity of a well-defined and practiced incident response plan to minimize the impact of such cyber incidents.</a:t>
            </a:r>
          </a:p>
          <a:p>
            <a:pPr marL="1143000" lvl="2" indent="-228600">
              <a:spcBef>
                <a:spcPts val="0"/>
              </a:spcBef>
            </a:pPr>
            <a:endParaRPr lang="en-US" sz="1400" dirty="0"/>
          </a:p>
          <a:p>
            <a:pPr marL="1143000" lvl="2" indent="-228600">
              <a:spcBef>
                <a:spcPts val="0"/>
              </a:spcBef>
            </a:pPr>
            <a:r>
              <a:rPr lang="en-US" sz="1400" b="1" u="sng" dirty="0"/>
              <a:t>Limited Employee Cybersecurity Awareness: </a:t>
            </a:r>
            <a:r>
              <a:rPr lang="en-US" sz="1400" dirty="0"/>
              <a:t>Insufficient training on cybersecurity best practices, increasing susceptibility to social engineering and inadvertent security breaches.</a:t>
            </a:r>
          </a:p>
          <a:p>
            <a:pPr marL="1143000" lvl="2" indent="-228600">
              <a:spcBef>
                <a:spcPts val="0"/>
              </a:spcBef>
            </a:pPr>
            <a:endParaRPr lang="en-US"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Recording Jun 22, 2024 at 11:55:40 AM">
            <a:hlinkClick r:id="" action="ppaction://media"/>
            <a:extLst>
              <a:ext uri="{FF2B5EF4-FFF2-40B4-BE49-F238E27FC236}">
                <a16:creationId xmlns:a16="http://schemas.microsoft.com/office/drawing/2014/main" id="{5252A7FD-9563-A6AE-CA40-305C1438419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1833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u="sng" dirty="0"/>
              <a:t>STANDARDS TO ADOPT</a:t>
            </a:r>
          </a:p>
          <a:p>
            <a:pPr marL="228600" lvl="0" indent="-228600" algn="l" rtl="0">
              <a:lnSpc>
                <a:spcPct val="90000"/>
              </a:lnSpc>
              <a:spcBef>
                <a:spcPts val="0"/>
              </a:spcBef>
              <a:spcAft>
                <a:spcPts val="0"/>
              </a:spcAft>
              <a:buClr>
                <a:schemeClr val="lt1"/>
              </a:buClr>
              <a:buSzPts val="2200"/>
              <a:buChar char="•"/>
            </a:pPr>
            <a:endParaRPr lang="en-US" u="sng" dirty="0"/>
          </a:p>
          <a:p>
            <a:pPr marL="228600" lvl="0" indent="-228600" algn="l" rtl="0">
              <a:lnSpc>
                <a:spcPct val="90000"/>
              </a:lnSpc>
              <a:spcBef>
                <a:spcPts val="0"/>
              </a:spcBef>
              <a:spcAft>
                <a:spcPts val="0"/>
              </a:spcAft>
              <a:buClr>
                <a:schemeClr val="lt1"/>
              </a:buClr>
              <a:buSzPts val="2200"/>
              <a:buChar char="•"/>
            </a:pPr>
            <a:r>
              <a:rPr lang="en-US" dirty="0"/>
              <a:t>OWASP Standards- Adopting OWASP guidelines for secure coding practices and vulnerability assessments to proactively address and mitigate application security risks.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Regular Security Assessments - Conducting periodic security assessments and penetration testing to identify and rectify vulnerabilities before they can be exploited by malicious actors.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Jun 22, 2024 at 12:03:55 PM">
            <a:hlinkClick r:id="" action="ppaction://media"/>
            <a:extLst>
              <a:ext uri="{FF2B5EF4-FFF2-40B4-BE49-F238E27FC236}">
                <a16:creationId xmlns:a16="http://schemas.microsoft.com/office/drawing/2014/main" id="{B6982959-C56D-1588-2FA9-72EC10409AB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510" y="610037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Coding standards and guidelines. </a:t>
            </a:r>
            <a:r>
              <a:rPr lang="en-US" dirty="0" err="1"/>
              <a:t>GeeksforGeeks</a:t>
            </a:r>
            <a:r>
              <a:rPr lang="en-US" dirty="0"/>
              <a:t>. (2024, May 23). https://</a:t>
            </a:r>
            <a:r>
              <a:rPr lang="en-US" dirty="0" err="1"/>
              <a:t>www.geeksforgeeks.org</a:t>
            </a:r>
            <a:r>
              <a:rPr lang="en-US" dirty="0"/>
              <a:t>/coding-standards-and-guidelines/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err="1"/>
              <a:t>ByteByteGo</a:t>
            </a:r>
            <a:r>
              <a:rPr lang="en-US" dirty="0"/>
              <a:t>. (2024, February 3). EP97: 10 good coding principles to improve code quality. EP97: 10 Good Coding Principles to Improve Code Quality. https://</a:t>
            </a:r>
            <a:r>
              <a:rPr lang="en-US" dirty="0" err="1"/>
              <a:t>blog.bytebytego.com</a:t>
            </a:r>
            <a:r>
              <a:rPr lang="en-US" dirty="0"/>
              <a:t>/p/ep97-10-good-coding-principles-to </a:t>
            </a:r>
          </a:p>
          <a:p>
            <a:pPr marL="228600" lvl="0" indent="-228600" algn="l" rtl="0">
              <a:lnSpc>
                <a:spcPct val="90000"/>
              </a:lnSpc>
              <a:spcBef>
                <a:spcPts val="0"/>
              </a:spcBef>
              <a:spcAft>
                <a:spcPts val="0"/>
              </a:spcAft>
              <a:buClr>
                <a:schemeClr val="lt1"/>
              </a:buClr>
              <a:buSzPts val="2200"/>
              <a:buChar char="•"/>
            </a:pPr>
            <a:endParaRPr lang="en-US"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999796" y="1731480"/>
            <a:ext cx="10192407" cy="2482543"/>
          </a:xfrm>
          <a:prstGeom prst="rect">
            <a:avLst/>
          </a:prstGeom>
          <a:noFill/>
          <a:ln>
            <a:noFill/>
          </a:ln>
        </p:spPr>
        <p:txBody>
          <a:bodyPr spcFirstLastPara="1" wrap="square" lIns="91425" tIns="45700" rIns="91425" bIns="45700" anchor="t" anchorCtr="0">
            <a:normAutofit/>
          </a:bodyPr>
          <a:lstStyle/>
          <a:p>
            <a:pPr marL="0" indent="0">
              <a:buSzPts val="2200"/>
              <a:buNone/>
            </a:pPr>
            <a:r>
              <a:rPr lang="en-US" dirty="0"/>
              <a:t>In today's digital age, security is paramount. This security policy has been crafted to provide a comprehensive framework that helps prevent potential vulnerabilities in both code development and system architecture. Our goal is to ensure that all developers at Green Pace adhere to best practices, thus supporting a defense-in-depth strategy.</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92173" y="3574219"/>
            <a:ext cx="5647025" cy="321382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Recording Jun 22, 2024 at 9:53:20 AM">
            <a:hlinkClick r:id="" action="ppaction://media"/>
            <a:extLst>
              <a:ext uri="{FF2B5EF4-FFF2-40B4-BE49-F238E27FC236}">
                <a16:creationId xmlns:a16="http://schemas.microsoft.com/office/drawing/2014/main" id="{8EB847D4-A4F2-34FA-23D7-02B83DDAC02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6368" y="61833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The table categorizes security risks to provide a comprehensive overview of potential vulnerabilities, helping prioritize mitigation efforts.</a:t>
            </a:r>
            <a:endParaRPr dirty="0"/>
          </a:p>
        </p:txBody>
      </p:sp>
      <p:graphicFrame>
        <p:nvGraphicFramePr>
          <p:cNvPr id="161" name="Google Shape;161;p4" descr="Alt text required"/>
          <p:cNvGraphicFramePr/>
          <p:nvPr>
            <p:extLst>
              <p:ext uri="{D42A27DB-BD31-4B8C-83A1-F6EECF244321}">
                <p14:modId xmlns:p14="http://schemas.microsoft.com/office/powerpoint/2010/main" val="3487204646"/>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FFC000"/>
                          </a:solidFill>
                          <a:effectLst/>
                          <a:latin typeface="Arial"/>
                          <a:ea typeface="Arial"/>
                          <a:cs typeface="Arial"/>
                          <a:sym typeface="Arial"/>
                        </a:rPr>
                        <a:t>These are vulnerabilities that are frequently encountered and have significant consequences when exploited. Examples include SQL Injection and Cross-Site Scripting (XSS)</a:t>
                      </a:r>
                      <a:endParaRPr sz="36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FFC000"/>
                          </a:solidFill>
                          <a:effectLst/>
                          <a:latin typeface="Arial"/>
                          <a:ea typeface="Arial"/>
                          <a:cs typeface="Arial"/>
                          <a:sym typeface="Arial"/>
                        </a:rPr>
                        <a:t>Threats that are more likely to have a serious impact and are high level are set to priority.</a:t>
                      </a:r>
                      <a:endParaRPr lang="en-US" sz="3600" u="none" strike="noStrike" cap="none" dirty="0">
                        <a:solidFill>
                          <a:srgbClr val="FFC000"/>
                        </a:solidFil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FFC000"/>
                          </a:solidFill>
                          <a:effectLst/>
                          <a:latin typeface="Arial"/>
                          <a:cs typeface="Arial"/>
                          <a:sym typeface="Arial"/>
                        </a:rPr>
                        <a:t>Threats that are unlikely to have much impact and are low level are set to low priority</a:t>
                      </a:r>
                      <a:endParaRPr sz="14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FFC000"/>
                          </a:solidFill>
                          <a:effectLst/>
                          <a:latin typeface="Arial"/>
                          <a:ea typeface="Arial"/>
                          <a:cs typeface="Arial"/>
                          <a:sym typeface="Arial"/>
                        </a:rPr>
                        <a:t>These vulnerabilities are both infrequent and have a lower impact. Examples include Insufficient Logging and Monitoring and Cross-Site Request Forgery (CSRF).</a:t>
                      </a:r>
                      <a:endParaRPr sz="14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Jun 22, 2024 at 9:59:52 AM">
            <a:hlinkClick r:id="" action="ppaction://media"/>
            <a:extLst>
              <a:ext uri="{FF2B5EF4-FFF2-40B4-BE49-F238E27FC236}">
                <a16:creationId xmlns:a16="http://schemas.microsoft.com/office/drawing/2014/main" id="{24585C72-14B6-9C03-90CD-55F0212BFC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1833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AutoNum type="arabicPeriod"/>
            </a:pPr>
            <a:r>
              <a:rPr lang="en-US" dirty="0"/>
              <a:t>Input Validation</a:t>
            </a:r>
          </a:p>
          <a:p>
            <a:pPr lvl="0" indent="-457200" algn="l" rtl="0">
              <a:lnSpc>
                <a:spcPct val="90000"/>
              </a:lnSpc>
              <a:spcBef>
                <a:spcPts val="0"/>
              </a:spcBef>
              <a:spcAft>
                <a:spcPts val="0"/>
              </a:spcAft>
              <a:buClr>
                <a:schemeClr val="lt1"/>
              </a:buClr>
              <a:buSzPts val="2000"/>
              <a:buAutoNum type="arabicPeriod"/>
            </a:pPr>
            <a:r>
              <a:rPr lang="en-US" dirty="0"/>
              <a:t>Authentication and Authorization</a:t>
            </a:r>
          </a:p>
          <a:p>
            <a:pPr lvl="0" indent="-457200" algn="l" rtl="0">
              <a:lnSpc>
                <a:spcPct val="90000"/>
              </a:lnSpc>
              <a:spcBef>
                <a:spcPts val="0"/>
              </a:spcBef>
              <a:spcAft>
                <a:spcPts val="0"/>
              </a:spcAft>
              <a:buClr>
                <a:schemeClr val="lt1"/>
              </a:buClr>
              <a:buSzPts val="2000"/>
              <a:buAutoNum type="arabicPeriod"/>
            </a:pPr>
            <a:r>
              <a:rPr lang="en-US" dirty="0"/>
              <a:t>Default Deny</a:t>
            </a:r>
          </a:p>
          <a:p>
            <a:pPr lvl="0" indent="-457200" algn="l" rtl="0">
              <a:lnSpc>
                <a:spcPct val="90000"/>
              </a:lnSpc>
              <a:spcBef>
                <a:spcPts val="0"/>
              </a:spcBef>
              <a:spcAft>
                <a:spcPts val="0"/>
              </a:spcAft>
              <a:buClr>
                <a:schemeClr val="lt1"/>
              </a:buClr>
              <a:buSzPts val="2000"/>
              <a:buAutoNum type="arabicPeriod"/>
            </a:pPr>
            <a:r>
              <a:rPr lang="en-US" dirty="0"/>
              <a:t>Error Handling and Logging</a:t>
            </a:r>
          </a:p>
          <a:p>
            <a:pPr lvl="0" indent="-457200" algn="l" rtl="0">
              <a:lnSpc>
                <a:spcPct val="90000"/>
              </a:lnSpc>
              <a:spcBef>
                <a:spcPts val="0"/>
              </a:spcBef>
              <a:spcAft>
                <a:spcPts val="0"/>
              </a:spcAft>
              <a:buClr>
                <a:schemeClr val="lt1"/>
              </a:buClr>
              <a:buSzPts val="2000"/>
              <a:buAutoNum type="arabicPeriod"/>
            </a:pPr>
            <a:r>
              <a:rPr lang="en-US" dirty="0"/>
              <a:t>Data Protection</a:t>
            </a:r>
          </a:p>
          <a:p>
            <a:pPr lvl="0" indent="-457200" algn="l" rtl="0">
              <a:lnSpc>
                <a:spcPct val="90000"/>
              </a:lnSpc>
              <a:spcBef>
                <a:spcPts val="0"/>
              </a:spcBef>
              <a:spcAft>
                <a:spcPts val="0"/>
              </a:spcAft>
              <a:buClr>
                <a:schemeClr val="lt1"/>
              </a:buClr>
              <a:buSzPts val="2000"/>
              <a:buAutoNum type="arabicPeriod"/>
            </a:pPr>
            <a:r>
              <a:rPr lang="en-US" dirty="0"/>
              <a:t>Communication Security</a:t>
            </a:r>
          </a:p>
          <a:p>
            <a:pPr lvl="0" indent="-457200" algn="l" rtl="0">
              <a:lnSpc>
                <a:spcPct val="90000"/>
              </a:lnSpc>
              <a:spcBef>
                <a:spcPts val="0"/>
              </a:spcBef>
              <a:spcAft>
                <a:spcPts val="0"/>
              </a:spcAft>
              <a:buClr>
                <a:schemeClr val="lt1"/>
              </a:buClr>
              <a:buSzPts val="2000"/>
              <a:buAutoNum type="arabicPeriod"/>
            </a:pPr>
            <a:r>
              <a:rPr lang="en-US" dirty="0"/>
              <a:t>System Configuration</a:t>
            </a:r>
          </a:p>
          <a:p>
            <a:pPr lvl="0" indent="-457200" algn="l" rtl="0">
              <a:lnSpc>
                <a:spcPct val="90000"/>
              </a:lnSpc>
              <a:spcBef>
                <a:spcPts val="0"/>
              </a:spcBef>
              <a:spcAft>
                <a:spcPts val="0"/>
              </a:spcAft>
              <a:buClr>
                <a:schemeClr val="lt1"/>
              </a:buClr>
              <a:buSzPts val="2000"/>
              <a:buAutoNum type="arabicPeriod"/>
            </a:pPr>
            <a:r>
              <a:rPr lang="en-US" dirty="0"/>
              <a:t>Database Security</a:t>
            </a:r>
          </a:p>
          <a:p>
            <a:pPr lvl="0" indent="-457200" algn="l" rtl="0">
              <a:lnSpc>
                <a:spcPct val="90000"/>
              </a:lnSpc>
              <a:spcBef>
                <a:spcPts val="0"/>
              </a:spcBef>
              <a:spcAft>
                <a:spcPts val="0"/>
              </a:spcAft>
              <a:buClr>
                <a:schemeClr val="lt1"/>
              </a:buClr>
              <a:buSzPts val="2000"/>
              <a:buAutoNum type="arabicPeriod"/>
            </a:pPr>
            <a:r>
              <a:rPr lang="en-US" dirty="0"/>
              <a:t>File Management</a:t>
            </a:r>
          </a:p>
          <a:p>
            <a:pPr lvl="0" indent="-457200" algn="l" rtl="0">
              <a:lnSpc>
                <a:spcPct val="90000"/>
              </a:lnSpc>
              <a:spcBef>
                <a:spcPts val="0"/>
              </a:spcBef>
              <a:spcAft>
                <a:spcPts val="0"/>
              </a:spcAft>
              <a:buClr>
                <a:schemeClr val="lt1"/>
              </a:buClr>
              <a:buSzPts val="2000"/>
              <a:buAutoNum type="arabicPeriod"/>
            </a:pPr>
            <a:r>
              <a:rPr lang="en-US" dirty="0"/>
              <a:t>Code Review and Testing</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Recording Jun 22, 2024 at 10:34:06 AM">
            <a:hlinkClick r:id="" action="ppaction://media"/>
            <a:extLst>
              <a:ext uri="{FF2B5EF4-FFF2-40B4-BE49-F238E27FC236}">
                <a16:creationId xmlns:a16="http://schemas.microsoft.com/office/drawing/2014/main" id="{DA651F05-57D9-7963-E99A-F04E572DA3C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1833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AutoNum type="arabicPeriod"/>
            </a:pPr>
            <a:r>
              <a:rPr lang="en-US" dirty="0"/>
              <a:t>Consistency</a:t>
            </a:r>
          </a:p>
          <a:p>
            <a:pPr lvl="0" indent="-457200" algn="l" rtl="0">
              <a:lnSpc>
                <a:spcPct val="90000"/>
              </a:lnSpc>
              <a:spcBef>
                <a:spcPts val="0"/>
              </a:spcBef>
              <a:spcAft>
                <a:spcPts val="0"/>
              </a:spcAft>
              <a:buClr>
                <a:schemeClr val="lt1"/>
              </a:buClr>
              <a:buSzPts val="2000"/>
              <a:buAutoNum type="arabicPeriod"/>
            </a:pPr>
            <a:r>
              <a:rPr lang="en-US" dirty="0"/>
              <a:t>Clarity and readability</a:t>
            </a:r>
          </a:p>
          <a:p>
            <a:pPr lvl="0" indent="-457200" algn="l" rtl="0">
              <a:lnSpc>
                <a:spcPct val="90000"/>
              </a:lnSpc>
              <a:spcBef>
                <a:spcPts val="0"/>
              </a:spcBef>
              <a:spcAft>
                <a:spcPts val="0"/>
              </a:spcAft>
              <a:buClr>
                <a:schemeClr val="lt1"/>
              </a:buClr>
              <a:buSzPts val="2000"/>
              <a:buAutoNum type="arabicPeriod"/>
            </a:pPr>
            <a:r>
              <a:rPr lang="en-US" dirty="0"/>
              <a:t>Error handling and exceptions</a:t>
            </a:r>
          </a:p>
          <a:p>
            <a:pPr lvl="0" indent="-457200" algn="l" rtl="0">
              <a:lnSpc>
                <a:spcPct val="90000"/>
              </a:lnSpc>
              <a:spcBef>
                <a:spcPts val="0"/>
              </a:spcBef>
              <a:spcAft>
                <a:spcPts val="0"/>
              </a:spcAft>
              <a:buClr>
                <a:schemeClr val="lt1"/>
              </a:buClr>
              <a:buSzPts val="2000"/>
              <a:buAutoNum type="arabicPeriod"/>
            </a:pPr>
            <a:r>
              <a:rPr lang="en-US" dirty="0"/>
              <a:t>Performance considerations</a:t>
            </a:r>
          </a:p>
          <a:p>
            <a:pPr lvl="0" indent="-457200" algn="l" rtl="0">
              <a:lnSpc>
                <a:spcPct val="90000"/>
              </a:lnSpc>
              <a:spcBef>
                <a:spcPts val="0"/>
              </a:spcBef>
              <a:spcAft>
                <a:spcPts val="0"/>
              </a:spcAft>
              <a:buClr>
                <a:schemeClr val="lt1"/>
              </a:buClr>
              <a:buSzPts val="2000"/>
              <a:buAutoNum type="arabicPeriod"/>
            </a:pPr>
            <a:r>
              <a:rPr lang="en-US" dirty="0"/>
              <a:t>Security</a:t>
            </a:r>
          </a:p>
          <a:p>
            <a:pPr lvl="0" indent="-457200" algn="l" rtl="0">
              <a:lnSpc>
                <a:spcPct val="90000"/>
              </a:lnSpc>
              <a:spcBef>
                <a:spcPts val="0"/>
              </a:spcBef>
              <a:spcAft>
                <a:spcPts val="0"/>
              </a:spcAft>
              <a:buClr>
                <a:schemeClr val="lt1"/>
              </a:buClr>
              <a:buSzPts val="2000"/>
              <a:buAutoNum type="arabicPeriod"/>
            </a:pPr>
            <a:r>
              <a:rPr lang="en-US" dirty="0"/>
              <a:t>Documentation</a:t>
            </a:r>
          </a:p>
          <a:p>
            <a:pPr lvl="0" indent="-457200" algn="l" rtl="0">
              <a:lnSpc>
                <a:spcPct val="90000"/>
              </a:lnSpc>
              <a:spcBef>
                <a:spcPts val="0"/>
              </a:spcBef>
              <a:spcAft>
                <a:spcPts val="0"/>
              </a:spcAft>
              <a:buClr>
                <a:schemeClr val="lt1"/>
              </a:buClr>
              <a:buSzPts val="2000"/>
              <a:buAutoNum type="arabicPeriod"/>
            </a:pPr>
            <a:r>
              <a:rPr lang="en-US" dirty="0"/>
              <a:t>Naming conventions</a:t>
            </a:r>
          </a:p>
          <a:p>
            <a:pPr lvl="0" indent="-457200" algn="l" rtl="0">
              <a:lnSpc>
                <a:spcPct val="90000"/>
              </a:lnSpc>
              <a:spcBef>
                <a:spcPts val="0"/>
              </a:spcBef>
              <a:spcAft>
                <a:spcPts val="0"/>
              </a:spcAft>
              <a:buClr>
                <a:schemeClr val="lt1"/>
              </a:buClr>
              <a:buSzPts val="2000"/>
              <a:buAutoNum type="arabicPeriod"/>
            </a:pPr>
            <a:r>
              <a:rPr lang="en-US" dirty="0"/>
              <a:t>Testing standards</a:t>
            </a:r>
          </a:p>
          <a:p>
            <a:pPr lvl="0" indent="-457200" algn="l" rtl="0">
              <a:lnSpc>
                <a:spcPct val="90000"/>
              </a:lnSpc>
              <a:spcBef>
                <a:spcPts val="0"/>
              </a:spcBef>
              <a:spcAft>
                <a:spcPts val="0"/>
              </a:spcAft>
              <a:buClr>
                <a:schemeClr val="lt1"/>
              </a:buClr>
              <a:buSzPts val="2000"/>
              <a:buAutoNum type="arabicPeriod"/>
            </a:pPr>
            <a:r>
              <a:rPr lang="en-US" dirty="0"/>
              <a:t>Version control standards</a:t>
            </a:r>
          </a:p>
          <a:p>
            <a:pPr lvl="0" indent="-457200" algn="l" rtl="0">
              <a:lnSpc>
                <a:spcPct val="90000"/>
              </a:lnSpc>
              <a:spcBef>
                <a:spcPts val="0"/>
              </a:spcBef>
              <a:spcAft>
                <a:spcPts val="0"/>
              </a:spcAft>
              <a:buClr>
                <a:schemeClr val="lt1"/>
              </a:buClr>
              <a:buSzPts val="2000"/>
              <a:buAutoNum type="arabicPeriod"/>
            </a:pPr>
            <a:r>
              <a:rPr lang="en-US" dirty="0"/>
              <a:t>Code review guidelines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Jun 22, 2024 at 10:48:05 AM">
            <a:hlinkClick r:id="" action="ppaction://media"/>
            <a:extLst>
              <a:ext uri="{FF2B5EF4-FFF2-40B4-BE49-F238E27FC236}">
                <a16:creationId xmlns:a16="http://schemas.microsoft.com/office/drawing/2014/main" id="{2D92BB83-1D83-50D7-BF1F-1917073C92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1833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Flight: Data is encrypted during transmission over networks using protocols like TLS or SSL to prevent interception.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Rest: Data stored on disk or in storage systems is encrypted to safeguard it from unauthorized access if physical devices are compromised.</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Data is encrypted while being processed or accessed by applications to prevent exposure in memory or temporary storage.</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Recording Jun 22, 2024 at 10:56:26 AM">
            <a:hlinkClick r:id="" action="ppaction://media"/>
            <a:extLst>
              <a:ext uri="{FF2B5EF4-FFF2-40B4-BE49-F238E27FC236}">
                <a16:creationId xmlns:a16="http://schemas.microsoft.com/office/drawing/2014/main" id="{7EEB3CBC-9242-6DF5-64BE-7C391BBEA5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120714"/>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 Verifies the identity of users or entities accessing the system.</a:t>
            </a:r>
          </a:p>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 Determines the level of access and actions users are permitted to perform.</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 Tracks and logs user activities for auditing, compliance, and security monitoring purposes.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Jun 22, 2024 at 11:01:51 AM">
            <a:hlinkClick r:id="" action="ppaction://media"/>
            <a:extLst>
              <a:ext uri="{FF2B5EF4-FFF2-40B4-BE49-F238E27FC236}">
                <a16:creationId xmlns:a16="http://schemas.microsoft.com/office/drawing/2014/main" id="{60627490-D2D5-28E5-89F2-31DDB901A54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09092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916774" y="268249"/>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64626" y="108966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dirty="0"/>
              <a:t>In our software development process, we've implemented several unit tests to ensure the reliability and functionality of our code. Each test, such as testing specific functions or modules, aims to validate that individual units of code perform as expected.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3830ECEC-3938-4326-60CE-3399161951F9}"/>
              </a:ext>
            </a:extLst>
          </p:cNvPr>
          <p:cNvPicPr>
            <a:picLocks noChangeAspect="1"/>
          </p:cNvPicPr>
          <p:nvPr/>
        </p:nvPicPr>
        <p:blipFill rotWithShape="1">
          <a:blip r:embed="rId7"/>
          <a:srcRect b="7182"/>
          <a:stretch/>
        </p:blipFill>
        <p:spPr>
          <a:xfrm>
            <a:off x="5269393" y="2228497"/>
            <a:ext cx="5220808" cy="4629503"/>
          </a:xfrm>
          <a:prstGeom prst="rect">
            <a:avLst/>
          </a:prstGeom>
        </p:spPr>
      </p:pic>
      <p:pic>
        <p:nvPicPr>
          <p:cNvPr id="4" name="Audio Recording Jun 22, 2024 at 11:35:33 AM">
            <a:hlinkClick r:id="" action="ppaction://media"/>
            <a:extLst>
              <a:ext uri="{FF2B5EF4-FFF2-40B4-BE49-F238E27FC236}">
                <a16:creationId xmlns:a16="http://schemas.microsoft.com/office/drawing/2014/main" id="{FDA694F9-5750-2F9D-FEA8-5F0F4F62858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967" y="61833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Recording Jun 22, 2024 at 11:11:30 AM">
            <a:hlinkClick r:id="" action="ppaction://media"/>
            <a:extLst>
              <a:ext uri="{FF2B5EF4-FFF2-40B4-BE49-F238E27FC236}">
                <a16:creationId xmlns:a16="http://schemas.microsoft.com/office/drawing/2014/main" id="{1325E362-BC94-A46D-5F5E-23FEDC089D6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0" y="61833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171</TotalTime>
  <Words>757</Words>
  <Application>Microsoft Macintosh PowerPoint</Application>
  <PresentationFormat>Widescreen</PresentationFormat>
  <Paragraphs>89</Paragraphs>
  <Slides>14</Slides>
  <Notes>14</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Garza, Noah</cp:lastModifiedBy>
  <cp:revision>33</cp:revision>
  <dcterms:created xsi:type="dcterms:W3CDTF">2020-08-19T17:59:24Z</dcterms:created>
  <dcterms:modified xsi:type="dcterms:W3CDTF">2024-06-22T17:04:59Z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